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1" r:id="rId5"/>
    <p:sldId id="284" r:id="rId6"/>
    <p:sldId id="280" r:id="rId7"/>
    <p:sldId id="261" r:id="rId8"/>
    <p:sldId id="279" r:id="rId9"/>
    <p:sldId id="265" r:id="rId10"/>
    <p:sldId id="277" r:id="rId11"/>
    <p:sldId id="293" r:id="rId12"/>
    <p:sldId id="266" r:id="rId13"/>
    <p:sldId id="292" r:id="rId14"/>
    <p:sldId id="28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1" autoAdjust="0"/>
    <p:restoredTop sz="94879" autoAdjust="0"/>
  </p:normalViewPr>
  <p:slideViewPr>
    <p:cSldViewPr snapToGrid="0">
      <p:cViewPr varScale="1">
        <p:scale>
          <a:sx n="81" d="100"/>
          <a:sy n="81" d="100"/>
        </p:scale>
        <p:origin x="60" y="276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953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The Travelling Salesman Problem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B34000-1665-B61A-FFAF-BFED7F2166F9}"/>
              </a:ext>
            </a:extLst>
          </p:cNvPr>
          <p:cNvSpPr txBox="1"/>
          <p:nvPr/>
        </p:nvSpPr>
        <p:spPr>
          <a:xfrm>
            <a:off x="3223722" y="4956629"/>
            <a:ext cx="8294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 Arianna, Karissa, Tanner, Ramakrishna and Bhavya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Challenges and Learnings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331762-7D94-3628-4B4C-EF06FE1827A6}"/>
              </a:ext>
            </a:extLst>
          </p:cNvPr>
          <p:cNvSpPr txBox="1"/>
          <p:nvPr/>
        </p:nvSpPr>
        <p:spPr>
          <a:xfrm>
            <a:off x="677074" y="2967335"/>
            <a:ext cx="11321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Challenges Faced: Discuss specific challenges encountered during implementation, such as scaling the algorithm for large graphs or integrating with </a:t>
            </a:r>
            <a:r>
              <a:rPr lang="en-US" dirty="0" err="1"/>
              <a:t>NetworkX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Learnings: Insights gained regarding algorithm design, Python programming, and performance optimization.</a:t>
            </a:r>
          </a:p>
        </p:txBody>
      </p:sp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Overview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 fontScale="55000" lnSpcReduction="20000"/>
          </a:bodyPr>
          <a:lstStyle/>
          <a:p>
            <a:r>
              <a:rPr lang="en-US" dirty="0"/>
              <a:t>Objective: Demonstrate the application of Ant Colony Optimization to solve complex optimization problems, such as network routing and resource allocation.</a:t>
            </a:r>
          </a:p>
          <a:p>
            <a:r>
              <a:rPr lang="en-US" dirty="0"/>
              <a:t>Scope: Development and testing of ACO algorithms using Python, with extensions for handling dense ant populations and scalability challenges.</a:t>
            </a:r>
          </a:p>
          <a:p>
            <a:r>
              <a:rPr lang="en-US" dirty="0"/>
              <a:t>Key Components:</a:t>
            </a:r>
          </a:p>
          <a:p>
            <a:r>
              <a:rPr lang="en-US" dirty="0"/>
              <a:t>Simulation environment setup</a:t>
            </a:r>
          </a:p>
          <a:p>
            <a:r>
              <a:rPr lang="en-US" dirty="0"/>
              <a:t>Algorithm implementation</a:t>
            </a:r>
          </a:p>
          <a:p>
            <a:r>
              <a:rPr lang="en-US" dirty="0"/>
              <a:t>Performance testing and analysis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Ant Colony Optimization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/>
              <a:t>What IS an </a:t>
            </a:r>
            <a:r>
              <a:rPr lang="en-US" dirty="0" err="1"/>
              <a:t>Aco</a:t>
            </a:r>
            <a:r>
              <a:rPr lang="en-US" dirty="0"/>
              <a:t>?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What is ACO?: Brief history and theoretical background of ACO, explaining its inspiration from natural ant behavior where ants find shortest paths to food sources using pheromones.</a:t>
            </a:r>
          </a:p>
          <a:p>
            <a:r>
              <a:rPr lang="en-US" dirty="0"/>
              <a:t>Core Concept: Ants (agents) simulate a parallel search through a graph, updating paths with pheromone trails that guide subsequent searches towards optimal solutions.</a:t>
            </a:r>
          </a:p>
          <a:p>
            <a:r>
              <a:rPr lang="en-US" dirty="0"/>
              <a:t>Common Applications: Highlight how ACO is used in different fields, enhancing the relevance of the technique.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Algorithm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2"/>
            <a:ext cx="11014100" cy="3433698"/>
          </a:xfrm>
          <a:noFill/>
        </p:spPr>
        <p:txBody>
          <a:bodyPr>
            <a:normAutofit/>
          </a:bodyPr>
          <a:lstStyle/>
          <a:p>
            <a:r>
              <a:rPr lang="en-US" dirty="0"/>
              <a:t>Slide 4: Algorithm Details</a:t>
            </a:r>
          </a:p>
          <a:p>
            <a:r>
              <a:rPr lang="en-US" dirty="0"/>
              <a:t>Detailed Steps:</a:t>
            </a:r>
          </a:p>
          <a:p>
            <a:r>
              <a:rPr lang="en-US" dirty="0"/>
              <a:t>Initialization: Define the graph, initial pheromone levels, and place ants at starting nodes.</a:t>
            </a:r>
          </a:p>
          <a:p>
            <a:r>
              <a:rPr lang="en-US" dirty="0"/>
              <a:t>Construct Ant Solutions: Each ant constructs a path based on pheromone strength and </a:t>
            </a:r>
            <a:r>
              <a:rPr lang="en-US" dirty="0" err="1"/>
              <a:t>examininh</a:t>
            </a:r>
            <a:r>
              <a:rPr lang="en-US" dirty="0"/>
              <a:t> information.</a:t>
            </a:r>
          </a:p>
          <a:p>
            <a:r>
              <a:rPr lang="en-US" dirty="0"/>
              <a:t>Pheromone Update: After all ants complete their paths, pheromones are updated to reinforce good paths and evaporate from lesser-used paths.</a:t>
            </a:r>
          </a:p>
          <a:p>
            <a:r>
              <a:rPr lang="en-US" dirty="0"/>
              <a:t>Repeat Process: The process repeats for a number of iterations or until convergence criteria are met.</a:t>
            </a:r>
          </a:p>
          <a:p>
            <a:r>
              <a:rPr lang="en-US" dirty="0"/>
              <a:t>Pseudocode: Display simplified pseudocode to illustrate the process programmatically.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Code Structure Overview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2"/>
            <a:ext cx="10755834" cy="3412758"/>
          </a:xfrm>
        </p:spPr>
        <p:txBody>
          <a:bodyPr>
            <a:normAutofit/>
          </a:bodyPr>
          <a:lstStyle/>
          <a:p>
            <a:r>
              <a:rPr lang="en-US" dirty="0"/>
              <a:t>Architecture: Explain the modular design, emphasizing the separation between the algorithm logic and the implementation of graph operations.</a:t>
            </a:r>
          </a:p>
          <a:p>
            <a:r>
              <a:rPr lang="en-US" dirty="0"/>
              <a:t>Main Classes:</a:t>
            </a:r>
          </a:p>
          <a:p>
            <a:r>
              <a:rPr lang="en-US" dirty="0"/>
              <a:t>Edge: Manages connectivity and pheromone levels between nodes.</a:t>
            </a:r>
          </a:p>
          <a:p>
            <a:r>
              <a:rPr lang="en-US" dirty="0"/>
              <a:t>Ant: Tracks the path of individual ants, their current location, and visited nodes.</a:t>
            </a:r>
          </a:p>
          <a:p>
            <a:r>
              <a:rPr lang="en-US" dirty="0"/>
              <a:t>Vertex: Holds node information and connections to other nodes.</a:t>
            </a:r>
          </a:p>
          <a:p>
            <a:r>
              <a:rPr lang="en-US" dirty="0"/>
              <a:t>Flow Diagram: Include a simple flow diagram showing interactions between classes during an algorithm cycle.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US" dirty="0"/>
              <a:t>Class and Method Descriptions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934386" cy="3543444"/>
          </a:xfrm>
          <a:noFill/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dirty="0"/>
              <a:t>Edge Class:</a:t>
            </a:r>
          </a:p>
          <a:p>
            <a:r>
              <a:rPr lang="en-US" dirty="0"/>
              <a:t>Attributes: vertex1, vertex2, weight (distance), </a:t>
            </a:r>
            <a:r>
              <a:rPr lang="en-US" dirty="0" err="1"/>
              <a:t>pheromone_amount</a:t>
            </a:r>
            <a:r>
              <a:rPr lang="en-US" dirty="0"/>
              <a:t>.</a:t>
            </a:r>
          </a:p>
          <a:p>
            <a:r>
              <a:rPr lang="en-US" dirty="0"/>
              <a:t>Methods: </a:t>
            </a:r>
            <a:r>
              <a:rPr lang="en-US" dirty="0" err="1"/>
              <a:t>update_pheromone</a:t>
            </a:r>
            <a:r>
              <a:rPr lang="en-US" dirty="0"/>
              <a:t>(), </a:t>
            </a:r>
            <a:r>
              <a:rPr lang="en-US" dirty="0" err="1"/>
              <a:t>calculate_probability</a:t>
            </a:r>
            <a:r>
              <a:rPr lang="en-US" dirty="0"/>
              <a:t>().</a:t>
            </a:r>
          </a:p>
          <a:p>
            <a:r>
              <a:rPr lang="en-US" dirty="0"/>
              <a:t>Ant Class:</a:t>
            </a:r>
          </a:p>
          <a:p>
            <a:r>
              <a:rPr lang="en-US" dirty="0"/>
              <a:t>Attributes: </a:t>
            </a:r>
            <a:r>
              <a:rPr lang="en-US" dirty="0" err="1"/>
              <a:t>current_vertex</a:t>
            </a:r>
            <a:r>
              <a:rPr lang="en-US" dirty="0"/>
              <a:t>, </a:t>
            </a:r>
            <a:r>
              <a:rPr lang="en-US" dirty="0" err="1"/>
              <a:t>visited_vertices</a:t>
            </a:r>
            <a:r>
              <a:rPr lang="en-US" dirty="0"/>
              <a:t>, </a:t>
            </a:r>
            <a:r>
              <a:rPr lang="en-US" dirty="0" err="1"/>
              <a:t>path_length</a:t>
            </a:r>
            <a:r>
              <a:rPr lang="en-US" dirty="0"/>
              <a:t>.</a:t>
            </a:r>
          </a:p>
          <a:p>
            <a:r>
              <a:rPr lang="en-US" dirty="0"/>
              <a:t>Methods: </a:t>
            </a:r>
            <a:r>
              <a:rPr lang="en-US" dirty="0" err="1"/>
              <a:t>select_next_node</a:t>
            </a:r>
            <a:r>
              <a:rPr lang="en-US" dirty="0"/>
              <a:t>(), </a:t>
            </a:r>
            <a:r>
              <a:rPr lang="en-US" dirty="0" err="1"/>
              <a:t>update_trail</a:t>
            </a:r>
            <a:r>
              <a:rPr lang="en-US" dirty="0"/>
              <a:t>(), </a:t>
            </a:r>
            <a:r>
              <a:rPr lang="en-US" dirty="0" err="1"/>
              <a:t>complete_path</a:t>
            </a:r>
            <a:r>
              <a:rPr lang="en-US" dirty="0"/>
              <a:t>().</a:t>
            </a:r>
          </a:p>
          <a:p>
            <a:r>
              <a:rPr lang="en-US" dirty="0"/>
              <a:t>Vertex Class:</a:t>
            </a:r>
          </a:p>
          <a:p>
            <a:r>
              <a:rPr lang="en-US" dirty="0"/>
              <a:t>Attributes: neighbors (list of connected vertices), </a:t>
            </a:r>
            <a:r>
              <a:rPr lang="en-US" dirty="0" err="1"/>
              <a:t>pheromone_levels</a:t>
            </a:r>
            <a:r>
              <a:rPr lang="en-US" dirty="0"/>
              <a:t>.</a:t>
            </a:r>
          </a:p>
          <a:p>
            <a:r>
              <a:rPr lang="en-US" dirty="0"/>
              <a:t>Methods: </a:t>
            </a:r>
            <a:r>
              <a:rPr lang="en-US" dirty="0" err="1"/>
              <a:t>get_pheromone_level</a:t>
            </a:r>
            <a:r>
              <a:rPr lang="en-US" dirty="0"/>
              <a:t>(), </a:t>
            </a:r>
            <a:r>
              <a:rPr lang="en-US" dirty="0" err="1"/>
              <a:t>set_pheromone_level</a:t>
            </a:r>
            <a:r>
              <a:rPr lang="en-US" dirty="0"/>
              <a:t>().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Implementation Highlights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 fontScale="62500" lnSpcReduction="20000"/>
          </a:bodyPr>
          <a:lstStyle/>
          <a:p>
            <a:endParaRPr lang="en-US" dirty="0"/>
          </a:p>
          <a:p>
            <a:r>
              <a:rPr lang="en-US" dirty="0"/>
              <a:t>new_aco.py Innovations: Describe specific optimizations or enhancements introduced in this version, such as dynamic pheromone updating rules or improved heuristic functions.</a:t>
            </a:r>
          </a:p>
          <a:p>
            <a:r>
              <a:rPr lang="en-US" dirty="0" err="1"/>
              <a:t>NetworkX</a:t>
            </a:r>
            <a:r>
              <a:rPr lang="en-US" dirty="0"/>
              <a:t> Integration: Showcase how </a:t>
            </a:r>
            <a:r>
              <a:rPr lang="en-US" dirty="0" err="1"/>
              <a:t>NetworkX</a:t>
            </a:r>
            <a:r>
              <a:rPr lang="en-US" dirty="0"/>
              <a:t> was utilized for graph creation, manipulation, and visualization, including code snippets and visual outputs from nxConversion.py.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60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Testing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10106679" cy="4052059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Test Scenarios: Describe the test cases used to validate the functionality and efficiency of the algorithm, including edge cases like sparse and densely connected graphs.</a:t>
            </a:r>
          </a:p>
          <a:p>
            <a:r>
              <a:rPr lang="en-US" dirty="0"/>
              <a:t>Performance Metrics: Discuss the performance metrics used, such as computation time and optimality of solutions.</a:t>
            </a:r>
          </a:p>
          <a:p>
            <a:r>
              <a:rPr lang="en-US" dirty="0"/>
              <a:t>Visual Results: Present graphs or charts that depict the algorithm’s performance across different scenarios.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{BFA43549-2364-4CA8-BC85-B0321A37C158}tf55661986_win32</Template>
  <TotalTime>18</TotalTime>
  <Words>604</Words>
  <Application>Microsoft Office PowerPoint</Application>
  <PresentationFormat>Widescreen</PresentationFormat>
  <Paragraphs>61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Wingdings</vt:lpstr>
      <vt:lpstr>Custom</vt:lpstr>
      <vt:lpstr>The Travelling Salesman Problem</vt:lpstr>
      <vt:lpstr>Overview</vt:lpstr>
      <vt:lpstr>Ant Colony Optimization</vt:lpstr>
      <vt:lpstr>What IS an Aco?</vt:lpstr>
      <vt:lpstr>Algorithm Details</vt:lpstr>
      <vt:lpstr>Code Structure Overview</vt:lpstr>
      <vt:lpstr>Class and Method Descriptions</vt:lpstr>
      <vt:lpstr>Implementation Highlights</vt:lpstr>
      <vt:lpstr>Testing and Results</vt:lpstr>
      <vt:lpstr>Challenges and Learnings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Travelling Salesman Problem</dc:title>
  <dc:creator>Bhavya Sharma</dc:creator>
  <cp:lastModifiedBy>Bhavya Sharma</cp:lastModifiedBy>
  <cp:revision>1</cp:revision>
  <dcterms:created xsi:type="dcterms:W3CDTF">2024-05-02T22:18:50Z</dcterms:created>
  <dcterms:modified xsi:type="dcterms:W3CDTF">2024-05-02T22:36:58Z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